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71" r:id="rId6"/>
    <p:sldId id="262" r:id="rId7"/>
    <p:sldId id="260" r:id="rId8"/>
    <p:sldId id="261" r:id="rId9"/>
    <p:sldId id="269" r:id="rId10"/>
    <p:sldId id="263" r:id="rId11"/>
    <p:sldId id="267" r:id="rId12"/>
    <p:sldId id="265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64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5641"/>
  </p:normalViewPr>
  <p:slideViewPr>
    <p:cSldViewPr snapToGrid="0" snapToObjects="1">
      <p:cViewPr>
        <p:scale>
          <a:sx n="100" d="100"/>
          <a:sy n="100" d="100"/>
        </p:scale>
        <p:origin x="10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83193-6AD2-3148-8CFF-8DF0BEC401D3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CF44F-35E0-5540-8D7B-269A20C6D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94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F44F-35E0-5540-8D7B-269A20C6DE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43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(1)</a:t>
            </a:r>
            <a:r>
              <a:rPr lang="en-US" baseline="0" dirty="0" smtClean="0"/>
              <a:t> Olfaction involved?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F44F-35E0-5540-8D7B-269A20C6DE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50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the scent</a:t>
            </a:r>
            <a:r>
              <a:rPr lang="en-US" baseline="0" dirty="0" smtClean="0"/>
              <a:t> samples, </a:t>
            </a:r>
            <a:r>
              <a:rPr lang="en-US" dirty="0" smtClean="0"/>
              <a:t>we used cotton wool to take</a:t>
            </a:r>
            <a:r>
              <a:rPr lang="en-US" baseline="0" dirty="0" smtClean="0"/>
              <a:t> skin swabs. The chemical composition of these scent samples was then analyzed in the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F44F-35E0-5540-8D7B-269A20C6DE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35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Self-referent phenotype matching?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F44F-35E0-5540-8D7B-269A20C6DE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78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1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2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61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1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3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82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9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0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2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1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E008D-F91F-F945-A5C0-06C1C10DA504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D4A94-DD3D-3241-9873-9C31BC1A4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9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tiff"/><Relationship Id="rId5" Type="http://schemas.openxmlformats.org/officeDocument/2006/relationships/image" Target="../media/image10.tiff"/><Relationship Id="rId6" Type="http://schemas.openxmlformats.org/officeDocument/2006/relationships/image" Target="../media/image11.tiff"/><Relationship Id="rId7" Type="http://schemas.openxmlformats.org/officeDocument/2006/relationships/image" Target="../media/image12.tiff"/><Relationship Id="rId8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8847" y="920657"/>
            <a:ext cx="9144000" cy="201304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a seal</a:t>
            </a:r>
            <a:r>
              <a:rPr lang="de-DE" dirty="0">
                <a:solidFill>
                  <a:schemeClr val="bg1"/>
                </a:solidFill>
              </a:rPr>
              <a:t>´s </a:t>
            </a:r>
            <a:r>
              <a:rPr lang="de-DE" dirty="0" err="1">
                <a:solidFill>
                  <a:schemeClr val="bg1"/>
                </a:solidFill>
              </a:rPr>
              <a:t>smell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can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tell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- </a:t>
            </a:r>
            <a:r>
              <a:rPr lang="en-US" sz="3600" dirty="0" smtClean="0">
                <a:solidFill>
                  <a:schemeClr val="bg1"/>
                </a:solidFill>
              </a:rPr>
              <a:t>investigating the chemical basis of seal olfaction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8847" y="4084638"/>
            <a:ext cx="9144000" cy="1655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Martin A. </a:t>
            </a:r>
            <a:r>
              <a:rPr lang="en-US" dirty="0" err="1" smtClean="0">
                <a:solidFill>
                  <a:schemeClr val="bg1"/>
                </a:solidFill>
              </a:rPr>
              <a:t>Stoffel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University of Bielefeld, Germany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Liverpool John </a:t>
            </a:r>
            <a:r>
              <a:rPr lang="en-US" sz="1600" dirty="0" err="1" smtClean="0">
                <a:solidFill>
                  <a:schemeClr val="bg1"/>
                </a:solidFill>
              </a:rPr>
              <a:t>Moores</a:t>
            </a:r>
            <a:r>
              <a:rPr lang="en-US" sz="1600" dirty="0" smtClean="0">
                <a:solidFill>
                  <a:schemeClr val="bg1"/>
                </a:solidFill>
              </a:rPr>
              <a:t> University, England</a:t>
            </a:r>
          </a:p>
        </p:txBody>
      </p:sp>
    </p:spTree>
    <p:extLst>
      <p:ext uri="{BB962C8B-B14F-4D97-AF65-F5344CB8AC3E}">
        <p14:creationId xmlns:p14="http://schemas.microsoft.com/office/powerpoint/2010/main" val="10984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2700" y="71120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mtClean="0">
                <a:solidFill>
                  <a:schemeClr val="bg1"/>
                </a:solidFill>
              </a:rPr>
              <a:t>Inspiration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2700" y="2288857"/>
            <a:ext cx="12192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Antarctic fur seal </a:t>
            </a:r>
            <a:r>
              <a:rPr lang="de-DE" sz="2400" dirty="0" err="1" smtClean="0">
                <a:solidFill>
                  <a:schemeClr val="bg1"/>
                </a:solidFill>
              </a:rPr>
              <a:t>females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are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actively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choosing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males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that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endParaRPr lang="de-DE" sz="2400" dirty="0" smtClean="0">
              <a:solidFill>
                <a:schemeClr val="bg1"/>
              </a:solidFill>
            </a:endParaRPr>
          </a:p>
          <a:p>
            <a:pPr algn="ctr"/>
            <a:r>
              <a:rPr lang="de-DE" sz="2400" dirty="0" err="1" smtClean="0">
                <a:solidFill>
                  <a:schemeClr val="bg1"/>
                </a:solidFill>
              </a:rPr>
              <a:t>are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heterozygous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and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unrelated</a:t>
            </a:r>
            <a:endParaRPr lang="de-DE" sz="2400" dirty="0" smtClean="0">
              <a:solidFill>
                <a:schemeClr val="bg1"/>
              </a:solidFill>
            </a:endParaRPr>
          </a:p>
          <a:p>
            <a:pPr algn="ctr"/>
            <a:r>
              <a:rPr lang="de-DE" sz="2000" dirty="0" smtClean="0">
                <a:solidFill>
                  <a:schemeClr val="bg1"/>
                </a:solidFill>
              </a:rPr>
              <a:t>- Hoffman et al. 2007, </a:t>
            </a:r>
            <a:r>
              <a:rPr lang="de-DE" sz="2000" i="1" dirty="0" smtClean="0">
                <a:solidFill>
                  <a:schemeClr val="bg1"/>
                </a:solidFill>
              </a:rPr>
              <a:t>Nature</a:t>
            </a:r>
            <a:endParaRPr lang="de-DE" sz="2000" i="1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254500"/>
            <a:ext cx="12192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 smtClean="0">
                <a:solidFill>
                  <a:schemeClr val="bg1"/>
                </a:solidFill>
              </a:rPr>
              <a:t>Australian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sea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lion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mothers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can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identify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their</a:t>
            </a:r>
            <a:r>
              <a:rPr lang="de-DE" sz="2400" dirty="0" smtClean="0">
                <a:solidFill>
                  <a:schemeClr val="bg1"/>
                </a:solidFill>
              </a:rPr>
              <a:t> pups </a:t>
            </a:r>
          </a:p>
          <a:p>
            <a:pPr algn="ctr"/>
            <a:r>
              <a:rPr lang="de-DE" sz="2400" dirty="0" err="1" smtClean="0">
                <a:solidFill>
                  <a:schemeClr val="bg1"/>
                </a:solidFill>
              </a:rPr>
              <a:t>by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scent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alone</a:t>
            </a:r>
            <a:endParaRPr lang="de-DE" sz="2400" b="1" dirty="0">
              <a:solidFill>
                <a:schemeClr val="bg1"/>
              </a:solidFill>
            </a:endParaRPr>
          </a:p>
          <a:p>
            <a:pPr algn="ctr"/>
            <a:r>
              <a:rPr lang="de-DE" sz="2000" b="1" dirty="0" smtClean="0">
                <a:solidFill>
                  <a:schemeClr val="bg1"/>
                </a:solidFill>
              </a:rPr>
              <a:t>- </a:t>
            </a:r>
            <a:r>
              <a:rPr lang="de-DE" sz="2000" dirty="0" smtClean="0">
                <a:solidFill>
                  <a:schemeClr val="bg1"/>
                </a:solidFill>
              </a:rPr>
              <a:t>Pitcher et al. 2011, </a:t>
            </a:r>
            <a:r>
              <a:rPr lang="de-DE" sz="2000" i="1" dirty="0" err="1" smtClean="0">
                <a:solidFill>
                  <a:schemeClr val="bg1"/>
                </a:solidFill>
              </a:rPr>
              <a:t>Biol</a:t>
            </a:r>
            <a:r>
              <a:rPr lang="de-DE" sz="2000" i="1" dirty="0" smtClean="0">
                <a:solidFill>
                  <a:schemeClr val="bg1"/>
                </a:solidFill>
              </a:rPr>
              <a:t> </a:t>
            </a:r>
            <a:r>
              <a:rPr lang="de-DE" sz="2000" i="1" dirty="0" err="1" smtClean="0">
                <a:solidFill>
                  <a:schemeClr val="bg1"/>
                </a:solidFill>
              </a:rPr>
              <a:t>Let</a:t>
            </a:r>
            <a:r>
              <a:rPr lang="de-DE" sz="2000" i="1" dirty="0" err="1">
                <a:solidFill>
                  <a:schemeClr val="bg1"/>
                </a:solidFill>
              </a:rPr>
              <a:t>t</a:t>
            </a:r>
            <a:endParaRPr lang="de-DE" sz="2000" b="1" i="1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7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19292" y="6373906"/>
            <a:ext cx="3131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Image source: Oliver </a:t>
            </a:r>
            <a:r>
              <a:rPr lang="en-US" sz="2000" b="1" dirty="0" err="1" smtClean="0">
                <a:solidFill>
                  <a:schemeClr val="bg1"/>
                </a:solidFill>
              </a:rPr>
              <a:t>Krüger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88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491" y="192363"/>
            <a:ext cx="4913376" cy="6419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85784" y="2569890"/>
            <a:ext cx="2487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C000"/>
                </a:solidFill>
              </a:rPr>
              <a:t>Genetic samples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g</a:t>
            </a:r>
            <a:r>
              <a:rPr lang="en-US" sz="2000" dirty="0" smtClean="0">
                <a:solidFill>
                  <a:schemeClr val="bg1"/>
                </a:solidFill>
              </a:rPr>
              <a:t>enotyping at 41 microsatellites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2531" y="4345302"/>
            <a:ext cx="2994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C000"/>
                </a:solidFill>
              </a:rPr>
              <a:t>Scent samples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c</a:t>
            </a:r>
            <a:r>
              <a:rPr lang="en-US" sz="2000" dirty="0" smtClean="0">
                <a:solidFill>
                  <a:schemeClr val="bg1"/>
                </a:solidFill>
              </a:rPr>
              <a:t>hemical analysis of 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skin swabs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4241" y="3734595"/>
            <a:ext cx="323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+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0757" y="1184826"/>
            <a:ext cx="2510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41 mum-pup pairs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11541" y="2705100"/>
            <a:ext cx="29352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smtClean="0">
                <a:solidFill>
                  <a:schemeClr val="bg1"/>
                </a:solidFill>
              </a:rPr>
              <a:t>Results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97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954471" y="1662082"/>
            <a:ext cx="4256300" cy="3600000"/>
            <a:chOff x="3954471" y="1662082"/>
            <a:chExt cx="4256300" cy="3600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9" t="1355" r="1951" b="52142"/>
            <a:stretch/>
          </p:blipFill>
          <p:spPr>
            <a:xfrm>
              <a:off x="3954471" y="1662082"/>
              <a:ext cx="4256300" cy="360000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3954471" y="1662082"/>
              <a:ext cx="4256300" cy="2937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946400" y="711200"/>
            <a:ext cx="6261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Chemical similarity among 82 individuals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400" y="6261100"/>
            <a:ext cx="252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Stoffel</a:t>
            </a:r>
            <a:r>
              <a:rPr lang="en-US" dirty="0" smtClean="0">
                <a:solidFill>
                  <a:schemeClr val="bg1"/>
                </a:solidFill>
              </a:rPr>
              <a:t> et al. (2015) </a:t>
            </a:r>
            <a:r>
              <a:rPr lang="en-US" i="1" dirty="0" smtClean="0">
                <a:solidFill>
                  <a:schemeClr val="bg1"/>
                </a:solidFill>
              </a:rPr>
              <a:t>PNAS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1769472"/>
            <a:ext cx="3987800" cy="332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17" idx="3"/>
          </p:cNvCxnSpPr>
          <p:nvPr/>
        </p:nvCxnSpPr>
        <p:spPr>
          <a:xfrm flipV="1">
            <a:off x="3720421" y="4025900"/>
            <a:ext cx="699179" cy="475566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7" idx="3"/>
          </p:cNvCxnSpPr>
          <p:nvPr/>
        </p:nvCxnSpPr>
        <p:spPr>
          <a:xfrm flipV="1">
            <a:off x="3720421" y="4102100"/>
            <a:ext cx="876979" cy="399366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11300" y="4178300"/>
            <a:ext cx="2209121" cy="64633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Individuals with </a:t>
            </a:r>
            <a:r>
              <a:rPr lang="en-US" i="1" dirty="0" smtClean="0">
                <a:solidFill>
                  <a:srgbClr val="FFC000"/>
                </a:solidFill>
              </a:rPr>
              <a:t>similar </a:t>
            </a:r>
            <a:r>
              <a:rPr lang="en-US" dirty="0" smtClean="0">
                <a:solidFill>
                  <a:srgbClr val="FFC000"/>
                </a:solidFill>
              </a:rPr>
              <a:t>skin chemicals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04901" y="2463800"/>
            <a:ext cx="26155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Individuals with </a:t>
            </a:r>
            <a:r>
              <a:rPr lang="en-US" i="1" dirty="0" smtClean="0">
                <a:solidFill>
                  <a:schemeClr val="accent1"/>
                </a:solidFill>
              </a:rPr>
              <a:t>dissimilar</a:t>
            </a:r>
            <a:r>
              <a:rPr lang="en-US" dirty="0" smtClean="0">
                <a:solidFill>
                  <a:schemeClr val="accent1"/>
                </a:solidFill>
              </a:rPr>
              <a:t> skin chemicals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3720420" y="2376502"/>
            <a:ext cx="1397680" cy="433403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3"/>
          </p:cNvCxnSpPr>
          <p:nvPr/>
        </p:nvCxnSpPr>
        <p:spPr>
          <a:xfrm>
            <a:off x="3720421" y="2786966"/>
            <a:ext cx="3378879" cy="146524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15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954471" y="1662082"/>
            <a:ext cx="4256300" cy="3600000"/>
            <a:chOff x="3954471" y="1662082"/>
            <a:chExt cx="4256300" cy="3600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9" t="1355" r="1951" b="52142"/>
            <a:stretch/>
          </p:blipFill>
          <p:spPr>
            <a:xfrm>
              <a:off x="3954471" y="1662082"/>
              <a:ext cx="4256300" cy="36000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3954471" y="1662082"/>
              <a:ext cx="4256300" cy="3064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416300" y="711200"/>
            <a:ext cx="5357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chemeClr val="bg1"/>
                </a:solidFill>
              </a:rPr>
              <a:t>Chemical similarity within colonies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7600" y="3181650"/>
            <a:ext cx="2460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</a:rPr>
              <a:t>Freshwater Beach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73857" y="3181650"/>
            <a:ext cx="272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chemeClr val="accent5"/>
                </a:solidFill>
              </a:rPr>
              <a:t>Special Study Beach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9400" y="6261100"/>
            <a:ext cx="252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Stoffel</a:t>
            </a:r>
            <a:r>
              <a:rPr lang="en-US" dirty="0" smtClean="0">
                <a:solidFill>
                  <a:schemeClr val="bg1"/>
                </a:solidFill>
              </a:rPr>
              <a:t> et al. (2015) </a:t>
            </a:r>
            <a:r>
              <a:rPr lang="en-US" i="1" dirty="0" smtClean="0">
                <a:solidFill>
                  <a:schemeClr val="bg1"/>
                </a:solidFill>
              </a:rPr>
              <a:t>PNAS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9900" y="106664"/>
            <a:ext cx="647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(I)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31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54471" y="1662082"/>
            <a:ext cx="4279392" cy="3612699"/>
            <a:chOff x="3954471" y="1662082"/>
            <a:chExt cx="4279392" cy="361269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7" t="51824" r="2235" b="2063"/>
            <a:stretch/>
          </p:blipFill>
          <p:spPr>
            <a:xfrm>
              <a:off x="3967196" y="1674781"/>
              <a:ext cx="4266667" cy="36000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954471" y="1662082"/>
              <a:ext cx="4256300" cy="3064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895165" y="711200"/>
            <a:ext cx="6399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Chemical similarity within mum-pup pairs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57937">
            <a:off x="5321745" y="4502718"/>
            <a:ext cx="458647" cy="598270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5400000">
            <a:off x="5000725" y="4003578"/>
            <a:ext cx="313960" cy="663409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4172363">
            <a:off x="6721776" y="3850348"/>
            <a:ext cx="319684" cy="117322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5139417">
            <a:off x="5577220" y="2659139"/>
            <a:ext cx="233535" cy="419706"/>
          </a:xfrm>
          <a:prstGeom prst="ellipse">
            <a:avLst/>
          </a:prstGeom>
          <a:noFill/>
          <a:ln w="38100">
            <a:solidFill>
              <a:srgbClr val="FC64FD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9400" y="6261100"/>
            <a:ext cx="252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Stoffel</a:t>
            </a:r>
            <a:r>
              <a:rPr lang="en-US" dirty="0" smtClean="0">
                <a:solidFill>
                  <a:schemeClr val="bg1"/>
                </a:solidFill>
              </a:rPr>
              <a:t> et al. (2015) </a:t>
            </a:r>
            <a:r>
              <a:rPr lang="en-US" i="1" dirty="0" smtClean="0">
                <a:solidFill>
                  <a:schemeClr val="bg1"/>
                </a:solidFill>
              </a:rPr>
              <a:t>PNAS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900" y="106664"/>
            <a:ext cx="876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(II)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5677" y="2868992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Chemical basis of olfactory </a:t>
            </a:r>
            <a:r>
              <a:rPr lang="en-US" sz="24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mother-offspring recognition</a:t>
            </a:r>
            <a:r>
              <a:rPr lang="en-US" sz="24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240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4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4001" y="2794000"/>
            <a:ext cx="4851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What about the genetics</a:t>
            </a:r>
            <a:r>
              <a:rPr lang="is-IS" sz="3200" b="1" dirty="0" smtClean="0">
                <a:solidFill>
                  <a:schemeClr val="bg1"/>
                </a:solidFill>
              </a:rPr>
              <a:t>…?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8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899" y="1143000"/>
            <a:ext cx="6845301" cy="488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1034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Chemical complexity correlates with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heterozygosity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0199" y="2203018"/>
            <a:ext cx="978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</a:t>
            </a:r>
            <a:r>
              <a:rPr lang="en-US" sz="2000" dirty="0" smtClean="0">
                <a:solidFill>
                  <a:schemeClr val="bg1"/>
                </a:solidFill>
              </a:rPr>
              <a:t> = 0.34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9400" y="6261100"/>
            <a:ext cx="252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Stoffel</a:t>
            </a:r>
            <a:r>
              <a:rPr lang="en-US" dirty="0" smtClean="0">
                <a:solidFill>
                  <a:schemeClr val="bg1"/>
                </a:solidFill>
              </a:rPr>
              <a:t> et al. (2015) </a:t>
            </a:r>
            <a:r>
              <a:rPr lang="en-US" i="1" dirty="0" smtClean="0">
                <a:solidFill>
                  <a:schemeClr val="bg1"/>
                </a:solidFill>
              </a:rPr>
              <a:t>PNAS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1950" y="533450"/>
            <a:ext cx="952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(III)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500" y="3149600"/>
            <a:ext cx="212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Olfactory signal for </a:t>
            </a:r>
            <a:r>
              <a:rPr lang="en-US" sz="20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 choice </a:t>
            </a:r>
            <a:r>
              <a:rPr lang="en-US" sz="20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200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596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494268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Chemical similarity at 10 compounds correlates </a:t>
            </a:r>
            <a:r>
              <a:rPr lang="en-US" sz="2800" b="1" smtClean="0">
                <a:solidFill>
                  <a:schemeClr val="bg1"/>
                </a:solidFill>
              </a:rPr>
              <a:t>with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genetic relatedness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400" y="6261100"/>
            <a:ext cx="252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Stoffel</a:t>
            </a:r>
            <a:r>
              <a:rPr lang="en-US" dirty="0" smtClean="0">
                <a:solidFill>
                  <a:schemeClr val="bg1"/>
                </a:solidFill>
              </a:rPr>
              <a:t> et al. (2015) </a:t>
            </a:r>
            <a:r>
              <a:rPr lang="en-US" i="1" dirty="0" smtClean="0">
                <a:solidFill>
                  <a:schemeClr val="bg1"/>
                </a:solidFill>
              </a:rPr>
              <a:t>PNAS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617378"/>
            <a:ext cx="952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(IV)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3149600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Olfactory signal for </a:t>
            </a:r>
            <a:r>
              <a:rPr lang="en-US" sz="20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inbreeding avoidance </a:t>
            </a:r>
            <a:r>
              <a:rPr lang="en-US" sz="20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200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165" y="1448374"/>
            <a:ext cx="6758135" cy="48272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0" y="2217816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</a:t>
            </a:r>
            <a:r>
              <a:rPr lang="en-US" b="1" smtClean="0">
                <a:solidFill>
                  <a:schemeClr val="bg1"/>
                </a:solidFill>
              </a:rPr>
              <a:t>antel </a:t>
            </a:r>
            <a:r>
              <a:rPr lang="en-US" b="1" dirty="0" smtClean="0">
                <a:solidFill>
                  <a:schemeClr val="bg1"/>
                </a:solidFill>
              </a:rPr>
              <a:t>r = 0.16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0"/>
            <a:ext cx="45598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289800" y="228600"/>
            <a:ext cx="1673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>
                <a:solidFill>
                  <a:schemeClr val="bg1"/>
                </a:solidFill>
              </a:rPr>
              <a:t>t</a:t>
            </a:r>
            <a:r>
              <a:rPr lang="de-DE" sz="2800" b="1" dirty="0" err="1" smtClean="0">
                <a:solidFill>
                  <a:schemeClr val="bg1"/>
                </a:solidFill>
              </a:rPr>
              <a:t>o</a:t>
            </a:r>
            <a:r>
              <a:rPr lang="de-DE" sz="2800" b="1" dirty="0" smtClean="0">
                <a:solidFill>
                  <a:schemeClr val="bg1"/>
                </a:solidFill>
              </a:rPr>
              <a:t> </a:t>
            </a:r>
            <a:r>
              <a:rPr lang="de-DE" sz="2800" b="1" dirty="0" err="1" smtClean="0">
                <a:solidFill>
                  <a:schemeClr val="bg1"/>
                </a:solidFill>
              </a:rPr>
              <a:t>sum</a:t>
            </a:r>
            <a:r>
              <a:rPr lang="de-DE" sz="2800" b="1" dirty="0" smtClean="0">
                <a:solidFill>
                  <a:schemeClr val="bg1"/>
                </a:solidFill>
              </a:rPr>
              <a:t> </a:t>
            </a:r>
            <a:r>
              <a:rPr lang="de-DE" sz="2800" b="1" dirty="0" err="1" smtClean="0">
                <a:solidFill>
                  <a:schemeClr val="bg1"/>
                </a:solidFill>
              </a:rPr>
              <a:t>up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98317" y="1504940"/>
            <a:ext cx="671728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Chemicals on the skin of Antarctic fur seals encode</a:t>
            </a:r>
            <a:r>
              <a:rPr lang="is-IS" sz="2400" dirty="0" smtClean="0">
                <a:solidFill>
                  <a:schemeClr val="bg1"/>
                </a:solidFill>
              </a:rPr>
              <a:t>…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  <a:r>
              <a:rPr lang="en-US" sz="2400" dirty="0" smtClean="0">
                <a:solidFill>
                  <a:schemeClr val="bg1"/>
                </a:solidFill>
              </a:rPr>
              <a:t>olony identity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m</a:t>
            </a:r>
            <a:r>
              <a:rPr lang="en-US" sz="2400" dirty="0" smtClean="0">
                <a:solidFill>
                  <a:schemeClr val="bg1"/>
                </a:solidFill>
              </a:rPr>
              <a:t>other-offspring similarity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r>
              <a:rPr lang="en-US" sz="2400" dirty="0" err="1">
                <a:solidFill>
                  <a:schemeClr val="bg1"/>
                </a:solidFill>
              </a:rPr>
              <a:t>h</a:t>
            </a:r>
            <a:r>
              <a:rPr lang="en-US" sz="2400" dirty="0" err="1" smtClean="0">
                <a:solidFill>
                  <a:schemeClr val="bg1"/>
                </a:solidFill>
              </a:rPr>
              <a:t>eterozygosity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g</a:t>
            </a:r>
            <a:r>
              <a:rPr lang="en-US" sz="2400" dirty="0" smtClean="0">
                <a:solidFill>
                  <a:schemeClr val="bg1"/>
                </a:solidFill>
              </a:rPr>
              <a:t>enetic relatedness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81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2050" y="341005"/>
            <a:ext cx="3373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Thanks to all my collaborators!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2111" y="2681935"/>
            <a:ext cx="2271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Joe Hoffman,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Bielefeld University,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Molecular Ecology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200" y="465761"/>
            <a:ext cx="2222500" cy="13294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6827" y="1929685"/>
            <a:ext cx="3711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Barbara </a:t>
            </a:r>
            <a:r>
              <a:rPr lang="en-US" dirty="0" err="1">
                <a:solidFill>
                  <a:schemeClr val="bg1"/>
                </a:solidFill>
              </a:rPr>
              <a:t>Caspers</a:t>
            </a:r>
            <a:r>
              <a:rPr lang="en-US" dirty="0">
                <a:solidFill>
                  <a:schemeClr val="bg1"/>
                </a:solidFill>
              </a:rPr>
              <a:t>, Bielefeld University,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Olfactory </a:t>
            </a:r>
            <a:r>
              <a:rPr lang="en-US" dirty="0">
                <a:solidFill>
                  <a:schemeClr val="bg1"/>
                </a:solidFill>
              </a:rPr>
              <a:t>Communication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211" y="4630943"/>
            <a:ext cx="1409700" cy="1409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01535" y="6176539"/>
            <a:ext cx="3870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Jaume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Forcada</a:t>
            </a:r>
            <a:r>
              <a:rPr lang="en-US" dirty="0">
                <a:solidFill>
                  <a:schemeClr val="bg1"/>
                </a:solidFill>
              </a:rPr>
              <a:t>, British Antarctic Survey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806" y="3988681"/>
            <a:ext cx="1452298" cy="18115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53728" y="5934670"/>
            <a:ext cx="39220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Athina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Giannakara</a:t>
            </a:r>
            <a:r>
              <a:rPr lang="en-US" dirty="0">
                <a:solidFill>
                  <a:schemeClr val="bg1"/>
                </a:solidFill>
              </a:rPr>
              <a:t>, Bielefeld University,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Evolutionary </a:t>
            </a:r>
            <a:r>
              <a:rPr lang="en-US" dirty="0">
                <a:solidFill>
                  <a:schemeClr val="bg1"/>
                </a:solidFill>
              </a:rPr>
              <a:t>Biology</a:t>
            </a:r>
          </a:p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99" y="3425578"/>
            <a:ext cx="1240102" cy="14467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1127" y="4980670"/>
            <a:ext cx="2086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Caroline Müller,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Bielefeld </a:t>
            </a:r>
            <a:r>
              <a:rPr lang="en-US" dirty="0">
                <a:solidFill>
                  <a:schemeClr val="bg1"/>
                </a:solidFill>
              </a:rPr>
              <a:t>University,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Chemical </a:t>
            </a:r>
            <a:r>
              <a:rPr lang="en-US" dirty="0">
                <a:solidFill>
                  <a:schemeClr val="bg1"/>
                </a:solidFill>
              </a:rPr>
              <a:t>Ecology</a:t>
            </a:r>
          </a:p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970" y="1245396"/>
            <a:ext cx="1607130" cy="16071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80398" y="1181529"/>
            <a:ext cx="24443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Luke </a:t>
            </a:r>
            <a:r>
              <a:rPr lang="en-US" dirty="0" err="1">
                <a:solidFill>
                  <a:schemeClr val="bg1"/>
                </a:solidFill>
              </a:rPr>
              <a:t>Eberhardt</a:t>
            </a:r>
            <a:r>
              <a:rPr lang="en-US" dirty="0">
                <a:solidFill>
                  <a:schemeClr val="bg1"/>
                </a:solidFill>
              </a:rPr>
              <a:t>-Phillips,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Bielefeld </a:t>
            </a:r>
            <a:r>
              <a:rPr lang="en-US" dirty="0">
                <a:solidFill>
                  <a:schemeClr val="bg1"/>
                </a:solidFill>
              </a:rPr>
              <a:t>University,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Behavioural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Ecology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132560" y="4356092"/>
            <a:ext cx="2086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Markus </a:t>
            </a:r>
            <a:r>
              <a:rPr lang="en-US" dirty="0" err="1">
                <a:solidFill>
                  <a:schemeClr val="bg1"/>
                </a:solidFill>
              </a:rPr>
              <a:t>Baier</a:t>
            </a:r>
            <a:r>
              <a:rPr lang="en-US" dirty="0">
                <a:solidFill>
                  <a:schemeClr val="bg1"/>
                </a:solidFill>
              </a:rPr>
              <a:t>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Bielefeld </a:t>
            </a:r>
            <a:r>
              <a:rPr lang="en-US" dirty="0">
                <a:solidFill>
                  <a:schemeClr val="bg1"/>
                </a:solidFill>
              </a:rPr>
              <a:t>University,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Chemical </a:t>
            </a:r>
            <a:r>
              <a:rPr lang="en-US" dirty="0">
                <a:solidFill>
                  <a:schemeClr val="bg1"/>
                </a:solidFill>
              </a:rPr>
              <a:t>Ecology</a:t>
            </a:r>
          </a:p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7100" y="2489604"/>
            <a:ext cx="2126266" cy="15947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1671" y="3120460"/>
            <a:ext cx="11684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3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335</Words>
  <Application>Microsoft Macintosh PowerPoint</Application>
  <PresentationFormat>Widescreen</PresentationFormat>
  <Paragraphs>82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what a seal´s smell can tell - investigating the chemical basis of seal olfaction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Stoffel</dc:creator>
  <cp:lastModifiedBy>Martin Stoffel</cp:lastModifiedBy>
  <cp:revision>56</cp:revision>
  <dcterms:created xsi:type="dcterms:W3CDTF">2015-12-13T06:24:02Z</dcterms:created>
  <dcterms:modified xsi:type="dcterms:W3CDTF">2015-12-16T06:25:39Z</dcterms:modified>
</cp:coreProperties>
</file>